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75" r:id="rId3"/>
    <p:sldId id="264" r:id="rId4"/>
    <p:sldId id="274" r:id="rId5"/>
    <p:sldId id="265" r:id="rId6"/>
    <p:sldId id="270" r:id="rId7"/>
    <p:sldId id="266" r:id="rId8"/>
    <p:sldId id="267" r:id="rId9"/>
    <p:sldId id="272" r:id="rId10"/>
    <p:sldId id="271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275"/>
            <p14:sldId id="264"/>
            <p14:sldId id="274"/>
            <p14:sldId id="265"/>
            <p14:sldId id="270"/>
            <p14:sldId id="266"/>
            <p14:sldId id="267"/>
            <p14:sldId id="272"/>
            <p14:sldId id="271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8000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B0B4-9B8B-46EC-A6A4-0355DF12B7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9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2.nnm.me/0/f/7/c/4/726dd1bc75ab581fe1ff33e482a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commons.wikimedia.org/wiki/File:Peter_II_by_unknown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3/34/Catherine_I_of_Russia_by_Natti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hyperlink" Target="//upload.wikimedia.org/wikipedia/commons/1/1f/Portrait_of_Alexander_Danilovich_Menshikov1.jpg" TargetMode="Externa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text=%D0%BC%D0%B5%D0%BD%D1%88%D0%B8%D0%BA%D0%BE%D0%B2%20%D0%B2%20%D0%B1%D0%B5%D1%80%D0%B5%D0%B7%D0%BE%D0%B2%D0%B5&amp;fp=0&amp;pos=10&amp;uinfo=ww-1349-wh-673-fw-1124-fh-467-pd-1&amp;rpt=simage&amp;img_url=http://content.foto.mail.ru/mail/zinaida.kudinova/_blogs/i-200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ллекция картин Государственного Музея «Эрмитаж» в Санкт-Петербурге.17 часть.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550"/>
            <a:ext cx="8424936" cy="60374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60179"/>
            <a:ext cx="9144000" cy="1584176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Дворцовые перевороты в </a:t>
            </a:r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России.</a:t>
            </a:r>
            <a:endParaRPr lang="ru-RU" sz="4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Царствования Екатерины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</a:t>
            </a:r>
            <a:r>
              <a:rPr lang="ru-RU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 Петра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</a:t>
            </a:r>
            <a:endParaRPr lang="ru-RU" sz="2800" b="1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4" name="Picture 6" descr="http://doseng.org/uploads/posts/2007-09/1191181001_444_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/>
          <a:stretch/>
        </p:blipFill>
        <p:spPr bwMode="auto">
          <a:xfrm>
            <a:off x="-4758" y="0"/>
            <a:ext cx="4081693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1" y="1484784"/>
            <a:ext cx="2448272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Состав Верховного тайного совета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 1730 г.</a:t>
            </a:r>
            <a:endParaRPr lang="ru-RU" sz="2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927220" y="2352716"/>
            <a:ext cx="1654075" cy="82636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Г. И. Головкин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канцлер,         президент Коллегии иностранных дел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stihi.ru/pics/2009/05/31/65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823" r="989" b="8706"/>
          <a:stretch/>
        </p:blipFill>
        <p:spPr bwMode="auto">
          <a:xfrm>
            <a:off x="2627784" y="331177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627784" y="2348880"/>
            <a:ext cx="1656000" cy="83020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М. М. Голицын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</a:t>
            </a:r>
            <a:r>
              <a:rPr lang="ru-RU" sz="1100" dirty="0">
                <a:solidFill>
                  <a:schemeClr val="bg1"/>
                </a:solidFill>
              </a:rPr>
              <a:t>, президент          </a:t>
            </a:r>
            <a:r>
              <a:rPr lang="ru-RU" sz="1100" dirty="0" smtClean="0">
                <a:solidFill>
                  <a:schemeClr val="bg1"/>
                </a:solidFill>
              </a:rPr>
              <a:t> Военной коллегии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927219" y="5455800"/>
            <a:ext cx="1662959" cy="10653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И. Остерман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вице-канцлер,         президент        Коммерц-коллегии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f11.ifotki.info/org/cdf3d4b40bc0a6978dabe6c0a15c294abc5f6c1295991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8986" b="19281"/>
          <a:stretch/>
        </p:blipFill>
        <p:spPr bwMode="auto">
          <a:xfrm>
            <a:off x="4789171" y="322080"/>
            <a:ext cx="1656001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ile:Князь Дмитрий Михайлович Голицын (1665 — 173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b="5999"/>
          <a:stretch/>
        </p:blipFill>
        <p:spPr bwMode="auto">
          <a:xfrm>
            <a:off x="467544" y="3429000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vz-art.com/published/publicdata/B57423/attachments/SC/images/12gi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6934178" y="3429000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4786792" y="2348880"/>
            <a:ext cx="1656000" cy="83020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5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В. В. Долгоруков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  <a:endParaRPr lang="en-US" sz="11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генерал-фельдмаршал</a:t>
            </a:r>
          </a:p>
        </p:txBody>
      </p:sp>
      <p:pic>
        <p:nvPicPr>
          <p:cNvPr id="2054" name="Picture 6" descr="Василий Лукич Долгоруков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6692" r="8412" b="6692"/>
          <a:stretch/>
        </p:blipFill>
        <p:spPr bwMode="auto">
          <a:xfrm>
            <a:off x="4792264" y="3437059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467544" y="5455800"/>
            <a:ext cx="1656001" cy="10653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Д. М. Голицын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действительный </a:t>
            </a:r>
            <a:r>
              <a:rPr lang="ru-RU" sz="1100" dirty="0" smtClean="0">
                <a:solidFill>
                  <a:schemeClr val="bg1"/>
                </a:solidFill>
              </a:rPr>
              <a:t> тайный </a:t>
            </a:r>
            <a:r>
              <a:rPr lang="ru-RU" sz="1100" dirty="0">
                <a:solidFill>
                  <a:schemeClr val="bg1"/>
                </a:solidFill>
              </a:rPr>
              <a:t>советник, </a:t>
            </a:r>
            <a:r>
              <a:rPr lang="ru-RU" sz="1100" dirty="0" smtClean="0">
                <a:solidFill>
                  <a:schemeClr val="bg1"/>
                </a:solidFill>
              </a:rPr>
              <a:t>президент              Камер-коллегии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4792265" y="5455800"/>
            <a:ext cx="1655999" cy="10653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В. Л. Долгоруков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действительный </a:t>
            </a:r>
            <a:r>
              <a:rPr lang="ru-RU" sz="1100" dirty="0" smtClean="0">
                <a:solidFill>
                  <a:schemeClr val="bg1"/>
                </a:solidFill>
              </a:rPr>
              <a:t> тайный советник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File:Nikitin golovki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3458" r="20908" b="33355"/>
          <a:stretch/>
        </p:blipFill>
        <p:spPr bwMode="auto">
          <a:xfrm>
            <a:off x="6926686" y="329890"/>
            <a:ext cx="1654609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2627784" y="3429000"/>
            <a:ext cx="1655999" cy="3092174"/>
          </a:xfrm>
          <a:prstGeom prst="rect">
            <a:avLst/>
          </a:prstGeom>
          <a:solidFill>
            <a:srgbClr val="800000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Г. Долгоруков </a:t>
            </a:r>
            <a:r>
              <a:rPr lang="ru-RU" sz="1100" b="1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b="1" dirty="0">
                <a:solidFill>
                  <a:schemeClr val="bg1"/>
                </a:solidFill>
              </a:rPr>
              <a:t>действительный тайный </a:t>
            </a:r>
            <a:r>
              <a:rPr lang="ru-RU" sz="1100" b="1" dirty="0" smtClean="0">
                <a:solidFill>
                  <a:schemeClr val="bg1"/>
                </a:solidFill>
              </a:rPr>
              <a:t>советник, воспитатель Петра </a:t>
            </a:r>
            <a:r>
              <a:rPr lang="en-US" sz="1100" b="1" dirty="0" smtClean="0">
                <a:solidFill>
                  <a:schemeClr val="bg1"/>
                </a:solidFill>
              </a:rPr>
              <a:t>II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627783" y="5463859"/>
            <a:ext cx="1655999" cy="10653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</a:rPr>
              <a:t>А</a:t>
            </a:r>
            <a:r>
              <a:rPr lang="ru-RU" sz="1400" b="1" dirty="0" smtClean="0">
                <a:solidFill>
                  <a:srgbClr val="FF0000"/>
                </a:solidFill>
              </a:rPr>
              <a:t>. Г. Долгоруков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действительный </a:t>
            </a:r>
            <a:r>
              <a:rPr lang="ru-RU" sz="1100" dirty="0" smtClean="0">
                <a:solidFill>
                  <a:schemeClr val="bg1"/>
                </a:solidFill>
              </a:rPr>
              <a:t> тайный советник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2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2699792" y="806462"/>
            <a:ext cx="6318448" cy="48489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Из «Кондиций»</a:t>
            </a:r>
          </a:p>
          <a:p>
            <a:r>
              <a:rPr lang="ru-RU" sz="200" b="1" i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724" y="188640"/>
            <a:ext cx="885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Конституционные замыслы «верховников»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59922"/>
            <a:ext cx="6318448" cy="535531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endParaRPr lang="ru-RU" sz="1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/>
                </a:solidFill>
              </a:rPr>
              <a:t>Ни </a:t>
            </a:r>
            <a:r>
              <a:rPr lang="ru-RU" dirty="0">
                <a:solidFill>
                  <a:schemeClr val="bg1"/>
                </a:solidFill>
              </a:rPr>
              <a:t>с кем войны не </a:t>
            </a:r>
            <a:r>
              <a:rPr lang="ru-RU" dirty="0" smtClean="0">
                <a:solidFill>
                  <a:schemeClr val="bg1"/>
                </a:solidFill>
              </a:rPr>
              <a:t>начинать.</a:t>
            </a:r>
          </a:p>
          <a:p>
            <a:pPr marL="342900" indent="-342900">
              <a:buAutoNum type="arabicPeriod"/>
            </a:pPr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Мир не </a:t>
            </a:r>
            <a:r>
              <a:rPr lang="ru-RU" dirty="0">
                <a:solidFill>
                  <a:schemeClr val="bg1"/>
                </a:solidFill>
              </a:rPr>
              <a:t>заключать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dirty="0" smtClean="0">
                <a:solidFill>
                  <a:schemeClr val="bg1"/>
                </a:solidFill>
              </a:rPr>
              <a:t>Верных </a:t>
            </a:r>
            <a:r>
              <a:rPr lang="ru-RU" dirty="0">
                <a:solidFill>
                  <a:schemeClr val="bg1"/>
                </a:solidFill>
              </a:rPr>
              <a:t>наших подданных никакими новыми </a:t>
            </a:r>
            <a:r>
              <a:rPr lang="ru-RU" dirty="0" smtClean="0">
                <a:solidFill>
                  <a:schemeClr val="bg1"/>
                </a:solidFill>
              </a:rPr>
              <a:t>податями </a:t>
            </a:r>
            <a:r>
              <a:rPr lang="ru-RU" dirty="0">
                <a:solidFill>
                  <a:schemeClr val="bg1"/>
                </a:solidFill>
              </a:rPr>
              <a:t>не отягощать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4.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знатные </a:t>
            </a:r>
            <a:r>
              <a:rPr lang="ru-RU" dirty="0" smtClean="0">
                <a:solidFill>
                  <a:schemeClr val="bg1"/>
                </a:solidFill>
              </a:rPr>
              <a:t>чины (как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статские</a:t>
            </a:r>
            <a:r>
              <a:rPr lang="ru-RU" dirty="0">
                <a:solidFill>
                  <a:schemeClr val="bg1"/>
                </a:solidFill>
              </a:rPr>
              <a:t>, так и в военные, сухопутные и </a:t>
            </a:r>
            <a:r>
              <a:rPr lang="ru-RU" dirty="0" smtClean="0">
                <a:solidFill>
                  <a:schemeClr val="bg1"/>
                </a:solidFill>
              </a:rPr>
              <a:t>морские) выше полковничьего </a:t>
            </a:r>
            <a:r>
              <a:rPr lang="ru-RU" dirty="0">
                <a:solidFill>
                  <a:schemeClr val="bg1"/>
                </a:solidFill>
              </a:rPr>
              <a:t>ранга не жаловать, ниже к знатным делам никого не определять, и </a:t>
            </a:r>
            <a:r>
              <a:rPr lang="ru-RU" dirty="0" smtClean="0">
                <a:solidFill>
                  <a:schemeClr val="bg1"/>
                </a:solidFill>
              </a:rPr>
              <a:t>гвардии, и </a:t>
            </a:r>
            <a:r>
              <a:rPr lang="ru-RU" dirty="0">
                <a:solidFill>
                  <a:schemeClr val="bg1"/>
                </a:solidFill>
              </a:rPr>
              <a:t>прочим полкам быть под ведением Верховного тайного </a:t>
            </a:r>
            <a:r>
              <a:rPr lang="ru-RU" dirty="0" smtClean="0">
                <a:solidFill>
                  <a:schemeClr val="bg1"/>
                </a:solidFill>
              </a:rPr>
              <a:t>совета.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5. </a:t>
            </a: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>
                <a:solidFill>
                  <a:schemeClr val="bg1"/>
                </a:solidFill>
              </a:rPr>
              <a:t>шляхетства живота и имения и чести без суда не </a:t>
            </a:r>
            <a:r>
              <a:rPr lang="ru-RU" dirty="0" smtClean="0">
                <a:solidFill>
                  <a:schemeClr val="bg1"/>
                </a:solidFill>
              </a:rPr>
              <a:t>отнимать.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6.</a:t>
            </a:r>
            <a:r>
              <a:rPr lang="ru-RU" dirty="0" smtClean="0">
                <a:solidFill>
                  <a:schemeClr val="bg1"/>
                </a:solidFill>
              </a:rPr>
              <a:t> Вотчины </a:t>
            </a:r>
            <a:r>
              <a:rPr lang="ru-RU" dirty="0">
                <a:solidFill>
                  <a:schemeClr val="bg1"/>
                </a:solidFill>
              </a:rPr>
              <a:t>и деревни не жаловать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7.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>
                <a:solidFill>
                  <a:schemeClr val="bg1"/>
                </a:solidFill>
              </a:rPr>
              <a:t>придворные чины, как русских, так и </a:t>
            </a:r>
            <a:r>
              <a:rPr lang="ru-RU" dirty="0" smtClean="0">
                <a:solidFill>
                  <a:schemeClr val="bg1"/>
                </a:solidFill>
              </a:rPr>
              <a:t>иноземцев </a:t>
            </a:r>
            <a:r>
              <a:rPr lang="ru-RU" dirty="0">
                <a:solidFill>
                  <a:schemeClr val="bg1"/>
                </a:solidFill>
              </a:rPr>
              <a:t>без </a:t>
            </a:r>
            <a:r>
              <a:rPr lang="ru-RU" dirty="0" smtClean="0">
                <a:solidFill>
                  <a:schemeClr val="bg1"/>
                </a:solidFill>
              </a:rPr>
              <a:t>совета </a:t>
            </a:r>
            <a:r>
              <a:rPr lang="ru-RU" dirty="0">
                <a:solidFill>
                  <a:schemeClr val="bg1"/>
                </a:solidFill>
              </a:rPr>
              <a:t>Верховного </a:t>
            </a:r>
            <a:r>
              <a:rPr lang="ru-RU" dirty="0" smtClean="0">
                <a:solidFill>
                  <a:schemeClr val="bg1"/>
                </a:solidFill>
              </a:rPr>
              <a:t>тайного </a:t>
            </a:r>
            <a:r>
              <a:rPr lang="ru-RU" dirty="0">
                <a:solidFill>
                  <a:schemeClr val="bg1"/>
                </a:solidFill>
              </a:rPr>
              <a:t>совета не производить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8. </a:t>
            </a:r>
            <a:r>
              <a:rPr lang="ru-RU" dirty="0" smtClean="0">
                <a:solidFill>
                  <a:schemeClr val="bg1"/>
                </a:solidFill>
              </a:rPr>
              <a:t>Государственные </a:t>
            </a:r>
            <a:r>
              <a:rPr lang="ru-RU" dirty="0">
                <a:solidFill>
                  <a:schemeClr val="bg1"/>
                </a:solidFill>
              </a:rPr>
              <a:t>доходы в расход не </a:t>
            </a:r>
            <a:r>
              <a:rPr lang="ru-RU" dirty="0" smtClean="0">
                <a:solidFill>
                  <a:schemeClr val="bg1"/>
                </a:solidFill>
              </a:rPr>
              <a:t>употреблять – и </a:t>
            </a:r>
            <a:r>
              <a:rPr lang="ru-RU" dirty="0">
                <a:solidFill>
                  <a:schemeClr val="bg1"/>
                </a:solidFill>
              </a:rPr>
              <a:t>всех верных своих поданных в неотменной своей милости содержать. </a:t>
            </a:r>
            <a:r>
              <a:rPr lang="ru-RU" dirty="0" smtClean="0">
                <a:solidFill>
                  <a:schemeClr val="bg1"/>
                </a:solidFill>
              </a:rPr>
              <a:t>А буде </a:t>
            </a:r>
            <a:r>
              <a:rPr lang="ru-RU" dirty="0">
                <a:solidFill>
                  <a:schemeClr val="bg1"/>
                </a:solidFill>
              </a:rPr>
              <a:t>чего по сему обещанию не исполню и не додержу, то лишена буду короны российской.</a:t>
            </a:r>
          </a:p>
        </p:txBody>
      </p:sp>
      <p:pic>
        <p:nvPicPr>
          <p:cNvPr id="6146" name="Picture 2" descr="http://www.likebook.ru/store/pictures/171/171778/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2" y="806462"/>
            <a:ext cx="2409825" cy="38100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8723" y="4616461"/>
            <a:ext cx="2399953" cy="209877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2100" b="1" dirty="0" smtClean="0">
                <a:solidFill>
                  <a:srgbClr val="FF0000"/>
                </a:solidFill>
              </a:rPr>
              <a:t>«Кондиции» </a:t>
            </a:r>
            <a:r>
              <a:rPr lang="ru-RU" sz="2100" dirty="0" smtClean="0">
                <a:solidFill>
                  <a:schemeClr val="bg1"/>
                </a:solidFill>
              </a:rPr>
              <a:t>(1730) </a:t>
            </a:r>
            <a:r>
              <a:rPr lang="ru-RU" sz="1900" dirty="0" smtClean="0">
                <a:solidFill>
                  <a:schemeClr val="bg1"/>
                </a:solidFill>
              </a:rPr>
              <a:t>–</a:t>
            </a:r>
            <a:endParaRPr lang="ru-RU" sz="1900" b="1" dirty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>акт конституционного содержания, предложенный к подписанию Анне Ивановне при её вступлении на престол членами Верховного тайного совета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042" y="908720"/>
            <a:ext cx="8473814" cy="5760640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Мы Петр первый император и самодержец всероссийский и прочая и прочая и прочая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Объявляем, понеже всем ведомо есть, какою </a:t>
            </a:r>
            <a:r>
              <a:rPr lang="ru-RU" dirty="0" err="1" smtClean="0">
                <a:solidFill>
                  <a:schemeClr val="bg1"/>
                </a:solidFill>
              </a:rPr>
              <a:t>авессаломскою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злостию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надмен</a:t>
            </a:r>
            <a:r>
              <a:rPr lang="ru-RU" dirty="0">
                <a:solidFill>
                  <a:schemeClr val="bg1"/>
                </a:solidFill>
              </a:rPr>
              <a:t> был сын наш </a:t>
            </a:r>
            <a:r>
              <a:rPr lang="ru-RU" dirty="0" smtClean="0">
                <a:solidFill>
                  <a:schemeClr val="bg1"/>
                </a:solidFill>
              </a:rPr>
              <a:t>Алексей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(…); </a:t>
            </a:r>
            <a:r>
              <a:rPr lang="ru-RU" dirty="0">
                <a:solidFill>
                  <a:schemeClr val="bg1"/>
                </a:solidFill>
              </a:rPr>
              <a:t>а сие не для чего иного у него возросло, токмо от обычая старого, что большому сыну наследство давали, к тому же один он тогда </a:t>
            </a:r>
            <a:r>
              <a:rPr lang="ru-RU" dirty="0" err="1">
                <a:solidFill>
                  <a:schemeClr val="bg1"/>
                </a:solidFill>
              </a:rPr>
              <a:t>мужеска</a:t>
            </a:r>
            <a:r>
              <a:rPr lang="ru-RU" dirty="0">
                <a:solidFill>
                  <a:schemeClr val="bg1"/>
                </a:solidFill>
              </a:rPr>
              <a:t> пола нашей фамилии был, и для того ни на какое отеческое наказание смотреть не </a:t>
            </a:r>
            <a:r>
              <a:rPr lang="ru-RU" dirty="0" smtClean="0">
                <a:solidFill>
                  <a:schemeClr val="bg1"/>
                </a:solidFill>
              </a:rPr>
              <a:t>хотел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(…).</a:t>
            </a:r>
          </a:p>
          <a:p>
            <a:pPr marL="0" indent="0"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Кольми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же паче должны мы иметь попечение о целости всего нашего государства, которое с </a:t>
            </a:r>
            <a:r>
              <a:rPr lang="ru-RU" dirty="0" err="1">
                <a:solidFill>
                  <a:schemeClr val="bg1"/>
                </a:solidFill>
              </a:rPr>
              <a:t>помощию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божиею</a:t>
            </a:r>
            <a:r>
              <a:rPr lang="ru-RU" dirty="0">
                <a:solidFill>
                  <a:schemeClr val="bg1"/>
                </a:solidFill>
              </a:rPr>
              <a:t>, ныне паче распространено, как всем видимо есть; чего для </a:t>
            </a:r>
            <a:r>
              <a:rPr lang="ru-RU" dirty="0" err="1">
                <a:solidFill>
                  <a:schemeClr val="bg1"/>
                </a:solidFill>
              </a:rPr>
              <a:t>заблагоразсудили</a:t>
            </a:r>
            <a:r>
              <a:rPr lang="ru-RU" dirty="0">
                <a:solidFill>
                  <a:schemeClr val="bg1"/>
                </a:solidFill>
              </a:rPr>
              <a:t> мы сей устав учинить, </a:t>
            </a:r>
            <a:r>
              <a:rPr lang="ru-RU" b="1" dirty="0">
                <a:solidFill>
                  <a:srgbClr val="FF0000"/>
                </a:solidFill>
              </a:rPr>
              <a:t>дабы сие было всегда в воле правительствующего государя, кому оной хочет, тому и определит наследство</a:t>
            </a:r>
            <a:r>
              <a:rPr lang="ru-RU" dirty="0">
                <a:solidFill>
                  <a:schemeClr val="bg1"/>
                </a:solidFill>
              </a:rPr>
              <a:t>, и определенному, видя какое непотребство, паки отменит, дабы дети и потомки не впали в такую злость, как выше писано, имея сию узду на </a:t>
            </a:r>
            <a:r>
              <a:rPr lang="ru-RU" dirty="0" smtClean="0">
                <a:solidFill>
                  <a:schemeClr val="bg1"/>
                </a:solidFill>
              </a:rPr>
              <a:t>себе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(…).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13" y="214806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 Устава о престолонаследии (1722)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03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spect="1" noChangeArrowheads="1"/>
          </p:cNvSpPr>
          <p:nvPr/>
        </p:nvSpPr>
        <p:spPr bwMode="auto">
          <a:xfrm>
            <a:off x="4071484" y="59729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Михайлович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>
                <a:solidFill>
                  <a:schemeClr val="bg1"/>
                </a:solidFill>
                <a:effectLst/>
              </a:rPr>
              <a:t>1645–76</a:t>
            </a:r>
            <a:r>
              <a:rPr lang="en-US" sz="1400" dirty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7"/>
          <p:cNvSpPr>
            <a:spLocks noChangeAspect="1" noChangeArrowheads="1"/>
          </p:cNvSpPr>
          <p:nvPr/>
        </p:nvSpPr>
        <p:spPr bwMode="auto">
          <a:xfrm>
            <a:off x="5601371" y="597299"/>
            <a:ext cx="115212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Наталья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Кирилловна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Нарышкина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2555776" y="597299"/>
            <a:ext cx="1158158" cy="95949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Мария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Ильинична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</a:rPr>
              <a:t>Милославская</a:t>
            </a: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433" y="53584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Фрагмент генеалогической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таблицы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«Династия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Романовых»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217387" y="1827669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1676–82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Rectangle 16"/>
          <p:cNvSpPr>
            <a:spLocks noChangeAspect="1" noChangeArrowheads="1"/>
          </p:cNvSpPr>
          <p:nvPr/>
        </p:nvSpPr>
        <p:spPr bwMode="auto">
          <a:xfrm>
            <a:off x="1626809" y="1827669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Софья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1682–89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Rectangle 16"/>
          <p:cNvSpPr>
            <a:spLocks noChangeAspect="1" noChangeArrowheads="1"/>
          </p:cNvSpPr>
          <p:nvPr/>
        </p:nvSpPr>
        <p:spPr bwMode="auto">
          <a:xfrm>
            <a:off x="3000549" y="1826458"/>
            <a:ext cx="1183044" cy="95949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96]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Rectangle 15"/>
          <p:cNvSpPr>
            <a:spLocks noChangeAspect="1" noChangeArrowheads="1"/>
          </p:cNvSpPr>
          <p:nvPr/>
        </p:nvSpPr>
        <p:spPr bwMode="auto">
          <a:xfrm>
            <a:off x="4468009" y="1826457"/>
            <a:ext cx="1158158" cy="96070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Евдокия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Лопухина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6"/>
          <p:cNvSpPr>
            <a:spLocks noChangeAspect="1" noChangeArrowheads="1"/>
          </p:cNvSpPr>
          <p:nvPr/>
        </p:nvSpPr>
        <p:spPr bwMode="auto">
          <a:xfrm>
            <a:off x="5903946" y="1826457"/>
            <a:ext cx="151216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ц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арь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82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–</a:t>
            </a:r>
            <a:r>
              <a:rPr lang="ru-RU" sz="1400" dirty="0" smtClean="0">
                <a:solidFill>
                  <a:schemeClr val="bg1"/>
                </a:solidFill>
              </a:rPr>
              <a:t>1721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мператор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1721–25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Rectangle 16"/>
          <p:cNvSpPr>
            <a:spLocks noChangeAspect="1" noChangeArrowheads="1"/>
          </p:cNvSpPr>
          <p:nvPr/>
        </p:nvSpPr>
        <p:spPr bwMode="auto">
          <a:xfrm>
            <a:off x="7741661" y="1826457"/>
            <a:ext cx="1152128" cy="96070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1725–27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22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26" y="89704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28" y="907181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86" y="2127415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2138158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6"/>
          <p:cNvSpPr>
            <a:spLocks noChangeAspect="1" noChangeArrowheads="1"/>
          </p:cNvSpPr>
          <p:nvPr/>
        </p:nvSpPr>
        <p:spPr bwMode="auto">
          <a:xfrm>
            <a:off x="1808168" y="3058908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</a:t>
            </a:r>
          </a:p>
        </p:txBody>
      </p:sp>
      <p:sp>
        <p:nvSpPr>
          <p:cNvPr id="27" name="Rectangle 16"/>
          <p:cNvSpPr>
            <a:spLocks noChangeAspect="1" noChangeArrowheads="1"/>
          </p:cNvSpPr>
          <p:nvPr/>
        </p:nvSpPr>
        <p:spPr bwMode="auto">
          <a:xfrm>
            <a:off x="3276163" y="3058909"/>
            <a:ext cx="1192381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1730–40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16"/>
          <p:cNvSpPr>
            <a:spLocks noChangeAspect="1" noChangeArrowheads="1"/>
          </p:cNvSpPr>
          <p:nvPr/>
        </p:nvSpPr>
        <p:spPr bwMode="auto">
          <a:xfrm>
            <a:off x="4820456" y="3058910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</p:txBody>
      </p:sp>
      <p:sp>
        <p:nvSpPr>
          <p:cNvPr id="29" name="Rectangle 16"/>
          <p:cNvSpPr>
            <a:spLocks noChangeAspect="1" noChangeArrowheads="1"/>
          </p:cNvSpPr>
          <p:nvPr/>
        </p:nvSpPr>
        <p:spPr bwMode="auto">
          <a:xfrm>
            <a:off x="6206632" y="3058911"/>
            <a:ext cx="1192381" cy="9607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</p:txBody>
      </p:sp>
      <p:sp>
        <p:nvSpPr>
          <p:cNvPr id="30" name="Rectangle 16"/>
          <p:cNvSpPr>
            <a:spLocks noChangeAspect="1" noChangeArrowheads="1"/>
          </p:cNvSpPr>
          <p:nvPr/>
        </p:nvSpPr>
        <p:spPr bwMode="auto">
          <a:xfrm>
            <a:off x="7754207" y="3058912"/>
            <a:ext cx="1139582" cy="96070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Елизавета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Петровна</a:t>
            </a:r>
          </a:p>
          <a:p>
            <a:pPr algn="ctr"/>
            <a:endParaRPr lang="ru-RU" sz="3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[</a:t>
            </a:r>
            <a:r>
              <a:rPr lang="ru-RU" sz="1400" dirty="0" smtClean="0">
                <a:solidFill>
                  <a:schemeClr val="bg1"/>
                </a:solidFill>
              </a:rPr>
              <a:t>1741–61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1" name="Rectangle 16"/>
          <p:cNvSpPr>
            <a:spLocks noChangeAspect="1" noChangeArrowheads="1"/>
          </p:cNvSpPr>
          <p:nvPr/>
        </p:nvSpPr>
        <p:spPr bwMode="auto">
          <a:xfrm>
            <a:off x="1821488" y="4293096"/>
            <a:ext cx="1183044" cy="9594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Леопольдовна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регентша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Rectangle 16"/>
          <p:cNvSpPr>
            <a:spLocks noChangeAspect="1" noChangeArrowheads="1"/>
          </p:cNvSpPr>
          <p:nvPr/>
        </p:nvSpPr>
        <p:spPr bwMode="auto">
          <a:xfrm>
            <a:off x="1821488" y="5589240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 </a:t>
            </a:r>
            <a:r>
              <a:rPr lang="en-US" sz="1400" dirty="0" smtClean="0">
                <a:solidFill>
                  <a:schemeClr val="bg1"/>
                </a:solidFill>
              </a:rPr>
              <a:t>VI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Антонович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1740–41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3" name="Rectangle 16"/>
          <p:cNvSpPr>
            <a:spLocks noChangeAspect="1" noChangeArrowheads="1"/>
          </p:cNvSpPr>
          <p:nvPr/>
        </p:nvSpPr>
        <p:spPr bwMode="auto">
          <a:xfrm>
            <a:off x="4833521" y="4293095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1727–30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Rectangle 16"/>
          <p:cNvSpPr>
            <a:spLocks noChangeAspect="1" noChangeArrowheads="1"/>
          </p:cNvSpPr>
          <p:nvPr/>
        </p:nvSpPr>
        <p:spPr bwMode="auto">
          <a:xfrm>
            <a:off x="6237293" y="4293094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Пётр </a:t>
            </a:r>
            <a:r>
              <a:rPr lang="en-US" sz="1400" dirty="0" smtClean="0">
                <a:solidFill>
                  <a:schemeClr val="bg1"/>
                </a:solidFill>
              </a:rPr>
              <a:t>III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Фёдорович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1761–62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5" name="Rectangle 16"/>
          <p:cNvSpPr>
            <a:spLocks noChangeAspect="1" noChangeArrowheads="1"/>
          </p:cNvSpPr>
          <p:nvPr/>
        </p:nvSpPr>
        <p:spPr bwMode="auto">
          <a:xfrm>
            <a:off x="7741661" y="4293093"/>
            <a:ext cx="1152128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 </a:t>
            </a:r>
            <a:r>
              <a:rPr lang="en-US" sz="1400" dirty="0" smtClean="0">
                <a:solidFill>
                  <a:schemeClr val="bg1"/>
                </a:solidFill>
              </a:rPr>
              <a:t>II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Алексеевна</a:t>
            </a: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императрица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1762–96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6" name="Rectangle 16"/>
          <p:cNvSpPr>
            <a:spLocks noChangeAspect="1" noChangeArrowheads="1"/>
          </p:cNvSpPr>
          <p:nvPr/>
        </p:nvSpPr>
        <p:spPr bwMode="auto">
          <a:xfrm>
            <a:off x="7000566" y="5589239"/>
            <a:ext cx="1183044" cy="95949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Павел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3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император</a:t>
            </a:r>
            <a:endParaRPr lang="ru-RU" sz="14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effectLst/>
              </a:rPr>
              <a:t>[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1796–1801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]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37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69" y="4592839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808909" y="1700808"/>
            <a:ext cx="3063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16646" y="1700808"/>
            <a:ext cx="1243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6" idx="0"/>
          </p:cNvCxnSpPr>
          <p:nvPr/>
        </p:nvCxnSpPr>
        <p:spPr>
          <a:xfrm>
            <a:off x="808909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2218331" y="1700808"/>
            <a:ext cx="0" cy="1268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8" idx="0"/>
          </p:cNvCxnSpPr>
          <p:nvPr/>
        </p:nvCxnSpPr>
        <p:spPr>
          <a:xfrm>
            <a:off x="3592071" y="1700808"/>
            <a:ext cx="0" cy="125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0" idx="0"/>
          </p:cNvCxnSpPr>
          <p:nvPr/>
        </p:nvCxnSpPr>
        <p:spPr>
          <a:xfrm>
            <a:off x="6660030" y="1700808"/>
            <a:ext cx="0" cy="125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2" idx="2"/>
          </p:cNvCxnSpPr>
          <p:nvPr/>
        </p:nvCxnSpPr>
        <p:spPr>
          <a:xfrm>
            <a:off x="3871545" y="1257045"/>
            <a:ext cx="808" cy="44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3" idx="2"/>
          </p:cNvCxnSpPr>
          <p:nvPr/>
        </p:nvCxnSpPr>
        <p:spPr>
          <a:xfrm>
            <a:off x="5416647" y="1267181"/>
            <a:ext cx="0" cy="43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>
            <a:off x="5736205" y="2498158"/>
            <a:ext cx="0" cy="560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единительная линия 1030"/>
          <p:cNvCxnSpPr>
            <a:stCxn id="25" idx="2"/>
          </p:cNvCxnSpPr>
          <p:nvPr/>
        </p:nvCxnSpPr>
        <p:spPr>
          <a:xfrm>
            <a:off x="7592088" y="2498158"/>
            <a:ext cx="0" cy="426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>
            <a:off x="6828815" y="2924944"/>
            <a:ext cx="1495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>
            <a:endCxn id="29" idx="0"/>
          </p:cNvCxnSpPr>
          <p:nvPr/>
        </p:nvCxnSpPr>
        <p:spPr>
          <a:xfrm>
            <a:off x="6802822" y="2924944"/>
            <a:ext cx="1" cy="133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>
            <a:endCxn id="30" idx="0"/>
          </p:cNvCxnSpPr>
          <p:nvPr/>
        </p:nvCxnSpPr>
        <p:spPr>
          <a:xfrm>
            <a:off x="8323998" y="2924944"/>
            <a:ext cx="0" cy="133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 flipH="1">
            <a:off x="6802822" y="2924944"/>
            <a:ext cx="259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stCxn id="29" idx="2"/>
            <a:endCxn id="34" idx="0"/>
          </p:cNvCxnSpPr>
          <p:nvPr/>
        </p:nvCxnSpPr>
        <p:spPr>
          <a:xfrm>
            <a:off x="6802823" y="4019616"/>
            <a:ext cx="25992" cy="273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>
            <a:stCxn id="37" idx="2"/>
            <a:endCxn id="36" idx="0"/>
          </p:cNvCxnSpPr>
          <p:nvPr/>
        </p:nvCxnSpPr>
        <p:spPr>
          <a:xfrm>
            <a:off x="7592088" y="4952839"/>
            <a:ext cx="0" cy="63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 стрелкой 1046"/>
          <p:cNvCxnSpPr>
            <a:stCxn id="28" idx="2"/>
            <a:endCxn id="33" idx="0"/>
          </p:cNvCxnSpPr>
          <p:nvPr/>
        </p:nvCxnSpPr>
        <p:spPr>
          <a:xfrm>
            <a:off x="5416647" y="4019615"/>
            <a:ext cx="8396" cy="273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 стрелкой 1048"/>
          <p:cNvCxnSpPr>
            <a:stCxn id="26" idx="2"/>
            <a:endCxn id="31" idx="0"/>
          </p:cNvCxnSpPr>
          <p:nvPr/>
        </p:nvCxnSpPr>
        <p:spPr>
          <a:xfrm>
            <a:off x="2404359" y="4019613"/>
            <a:ext cx="8651" cy="2734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>
            <a:stCxn id="31" idx="2"/>
            <a:endCxn id="32" idx="0"/>
          </p:cNvCxnSpPr>
          <p:nvPr/>
        </p:nvCxnSpPr>
        <p:spPr>
          <a:xfrm>
            <a:off x="2413010" y="5252589"/>
            <a:ext cx="0" cy="336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Прямая соединительная линия 1052"/>
          <p:cNvCxnSpPr/>
          <p:nvPr/>
        </p:nvCxnSpPr>
        <p:spPr>
          <a:xfrm>
            <a:off x="3592071" y="2787162"/>
            <a:ext cx="0" cy="137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Прямая соединительная линия 1056"/>
          <p:cNvCxnSpPr/>
          <p:nvPr/>
        </p:nvCxnSpPr>
        <p:spPr>
          <a:xfrm flipH="1">
            <a:off x="2413010" y="2924944"/>
            <a:ext cx="1179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Прямая соединительная линия 1058"/>
          <p:cNvCxnSpPr/>
          <p:nvPr/>
        </p:nvCxnSpPr>
        <p:spPr>
          <a:xfrm>
            <a:off x="3592071" y="2924944"/>
            <a:ext cx="280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>
            <a:endCxn id="26" idx="0"/>
          </p:cNvCxnSpPr>
          <p:nvPr/>
        </p:nvCxnSpPr>
        <p:spPr>
          <a:xfrm flipH="1">
            <a:off x="2404359" y="2924944"/>
            <a:ext cx="4325" cy="133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 стрелкой 1062"/>
          <p:cNvCxnSpPr>
            <a:endCxn id="27" idx="0"/>
          </p:cNvCxnSpPr>
          <p:nvPr/>
        </p:nvCxnSpPr>
        <p:spPr>
          <a:xfrm>
            <a:off x="3872353" y="2924944"/>
            <a:ext cx="1" cy="133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Прямая со стрелкой 1066"/>
          <p:cNvCxnSpPr/>
          <p:nvPr/>
        </p:nvCxnSpPr>
        <p:spPr>
          <a:xfrm>
            <a:off x="4663006" y="453694"/>
            <a:ext cx="0" cy="143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>
            <a:stCxn id="36" idx="2"/>
          </p:cNvCxnSpPr>
          <p:nvPr/>
        </p:nvCxnSpPr>
        <p:spPr>
          <a:xfrm>
            <a:off x="7592088" y="6548732"/>
            <a:ext cx="0" cy="192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ётр II Алексеевич">
            <a:hlinkClick r:id="rId2" tooltip="Пётр II Алексеевич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43" b="18370"/>
          <a:stretch/>
        </p:blipFill>
        <p:spPr bwMode="auto">
          <a:xfrm>
            <a:off x="3242883" y="738026"/>
            <a:ext cx="3242681" cy="39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1913" y="214806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Борьба за престол после смерти Петра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I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endParaRPr lang="ru-RU" sz="2800" dirty="0"/>
          </a:p>
        </p:txBody>
      </p:sp>
      <p:pic>
        <p:nvPicPr>
          <p:cNvPr id="7170" name="Picture 2" descr="File:Catherine I of Russia 172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"/>
          <a:stretch/>
        </p:blipFill>
        <p:spPr bwMode="auto">
          <a:xfrm>
            <a:off x="5940152" y="738026"/>
            <a:ext cx="3072986" cy="39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084168" y="4022788"/>
            <a:ext cx="2922074" cy="67523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Екатерина </a:t>
            </a:r>
            <a:r>
              <a:rPr lang="en-US" sz="1800" b="1" dirty="0" smtClean="0">
                <a:solidFill>
                  <a:schemeClr val="bg1"/>
                </a:solidFill>
              </a:rPr>
              <a:t>I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вдова Петра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91880" y="4117169"/>
            <a:ext cx="2744688" cy="67523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Пётр </a:t>
            </a:r>
            <a:r>
              <a:rPr lang="en-US" sz="1800" b="1" dirty="0" smtClean="0">
                <a:solidFill>
                  <a:schemeClr val="bg1"/>
                </a:solidFill>
              </a:rPr>
              <a:t>II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внук Петра </a:t>
            </a:r>
            <a:r>
              <a:rPr lang="en-US" sz="1800" dirty="0" smtClean="0">
                <a:solidFill>
                  <a:schemeClr val="bg1"/>
                </a:solidFill>
              </a:rPr>
              <a:t>I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artclassic.edu.ru/attach.asp?a_no=848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3" y="332656"/>
            <a:ext cx="3933825" cy="56197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31913" y="5373216"/>
            <a:ext cx="3597689" cy="7809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Никитин И. Н. Пётр </a:t>
            </a:r>
            <a:r>
              <a:rPr lang="en-US" sz="1800" i="1" dirty="0" smtClean="0">
                <a:solidFill>
                  <a:schemeClr val="tx1"/>
                </a:solidFill>
              </a:rPr>
              <a:t>I</a:t>
            </a:r>
            <a:endParaRPr lang="ru-RU" sz="1800" i="1" dirty="0" smtClean="0">
              <a:solidFill>
                <a:schemeClr val="tx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на смертном ложе. 1725 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112060" y="4855693"/>
            <a:ext cx="1944216" cy="57219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Социальная база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605473" y="5352977"/>
            <a:ext cx="2596480" cy="1436836"/>
          </a:xfrm>
          <a:prstGeom prst="rect">
            <a:avLst/>
          </a:prstGeom>
          <a:solidFill>
            <a:srgbClr val="FFFF99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600" b="1" i="1" dirty="0">
                <a:solidFill>
                  <a:schemeClr val="bg1"/>
                </a:solidFill>
              </a:rPr>
              <a:t>с</a:t>
            </a:r>
            <a:r>
              <a:rPr lang="ru-RU" sz="1600" b="1" i="1" dirty="0" smtClean="0">
                <a:solidFill>
                  <a:schemeClr val="bg1"/>
                </a:solidFill>
              </a:rPr>
              <a:t>таромосковская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аристократия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(князья Голицыны,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Долгоруковы, Репнины)</a:t>
            </a: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925752" y="4811019"/>
            <a:ext cx="6288" cy="661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6201953" y="5352977"/>
            <a:ext cx="2596480" cy="143683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«птенцы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гнезда Петрова»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(А. Д. Меншиков, П. А. Толстой, П. И. Ягужинский</a:t>
            </a:r>
            <a:r>
              <a:rPr lang="ru-RU" sz="1600" i="1" dirty="0" smtClean="0">
                <a:solidFill>
                  <a:schemeClr val="bg1"/>
                </a:solidFill>
              </a:rPr>
              <a:t>) и </a:t>
            </a:r>
            <a:r>
              <a:rPr lang="ru-RU" sz="1600" b="1" i="1" dirty="0" smtClean="0">
                <a:solidFill>
                  <a:schemeClr val="bg1"/>
                </a:solidFill>
              </a:rPr>
              <a:t>гвардия</a:t>
            </a: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7545205" y="4792407"/>
            <a:ext cx="6288" cy="661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Екатерины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1725–27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File:Catherine I of Russia by Nattier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710049" cy="61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17524" y="1167743"/>
            <a:ext cx="43411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67379" y="1484784"/>
            <a:ext cx="4109507" cy="5131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1725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1-й дворцовый переворот: возведение Екатерины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престол гвардейскими полками;</a:t>
            </a:r>
          </a:p>
          <a:p>
            <a:pPr algn="l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1726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учреждение Верховного тайного совета;</a:t>
            </a:r>
          </a:p>
          <a:p>
            <a:pPr algn="l"/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1727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смерть Екатерины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78527" y="5301208"/>
            <a:ext cx="3960439" cy="100811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Екатерина </a:t>
            </a:r>
            <a:r>
              <a:rPr lang="en-US" sz="1800" b="1" dirty="0" smtClean="0">
                <a:solidFill>
                  <a:schemeClr val="bg1"/>
                </a:solidFill>
              </a:rPr>
              <a:t>I </a:t>
            </a:r>
            <a:r>
              <a:rPr lang="ru-RU" sz="1800" b="1" dirty="0" smtClean="0">
                <a:solidFill>
                  <a:schemeClr val="bg1"/>
                </a:solidFill>
              </a:rPr>
              <a:t>Алексеевна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</a:rPr>
              <a:t>(урождённая Марта Скавронская) </a:t>
            </a:r>
            <a:r>
              <a:rPr lang="en-US" sz="1800" b="1" dirty="0" smtClean="0">
                <a:solidFill>
                  <a:schemeClr val="bg1"/>
                </a:solidFill>
              </a:rPr>
              <a:t>[1684–1727]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07889" y="4509120"/>
            <a:ext cx="3960439" cy="1152128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8000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Верховный тайный совет </a:t>
            </a:r>
            <a:r>
              <a:rPr lang="ru-RU" sz="1800" b="1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высший законосовещательный орган в России в 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726</a:t>
            </a:r>
            <a:r>
              <a:rPr lang="en-US" sz="1800" dirty="0" smtClean="0">
                <a:solidFill>
                  <a:schemeClr val="bg1"/>
                </a:solidFill>
              </a:rPr>
              <a:t>–</a:t>
            </a:r>
            <a:r>
              <a:rPr lang="ru-RU" sz="1800" dirty="0" smtClean="0">
                <a:solidFill>
                  <a:schemeClr val="bg1"/>
                </a:solidFill>
              </a:rPr>
              <a:t>30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гг.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4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55" y="1462859"/>
            <a:ext cx="2448272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Состав Верховного тайного совета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 1726 г.</a:t>
            </a:r>
            <a:endParaRPr lang="ru-RU" sz="2800" dirty="0"/>
          </a:p>
        </p:txBody>
      </p:sp>
      <p:pic>
        <p:nvPicPr>
          <p:cNvPr id="1026" name="Picture 2" descr="File:Nikitin golovk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3458" r="20908" b="33355"/>
          <a:stretch/>
        </p:blipFill>
        <p:spPr bwMode="auto">
          <a:xfrm>
            <a:off x="6927220" y="188640"/>
            <a:ext cx="1654609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Fyodor Matveyevich Apraks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6149" r="14260" b="18025"/>
          <a:stretch/>
        </p:blipFill>
        <p:spPr bwMode="auto">
          <a:xfrm>
            <a:off x="4780607" y="188640"/>
            <a:ext cx="1654609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Portrait of Alexander Danilovich Menshikov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r="8849" b="10285"/>
          <a:stretch/>
        </p:blipFill>
        <p:spPr bwMode="auto">
          <a:xfrm>
            <a:off x="2681985" y="188640"/>
            <a:ext cx="1654609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vet.geraldika.ru/images/medv/santib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7" r="4179" b="18004"/>
          <a:stretch/>
        </p:blipFill>
        <p:spPr bwMode="auto">
          <a:xfrm>
            <a:off x="2689026" y="3648054"/>
            <a:ext cx="1656000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Князь Дмитрий Михайлович Голицын (1665 — 1737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b="5999"/>
          <a:stretch/>
        </p:blipFill>
        <p:spPr bwMode="auto">
          <a:xfrm>
            <a:off x="4786791" y="3645706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z-art.com/published/publicdata/B57423/attachments/SC/images/12gi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 bwMode="auto">
          <a:xfrm>
            <a:off x="6932690" y="3668332"/>
            <a:ext cx="1656000" cy="2026800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Charles Frederick of Holstein-Gottorp by anonymous (Kuskovo, 18th c.)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16477" b="28423"/>
          <a:stretch/>
        </p:blipFill>
        <p:spPr bwMode="auto">
          <a:xfrm>
            <a:off x="554653" y="2996952"/>
            <a:ext cx="1654075" cy="2028087"/>
          </a:xfrm>
          <a:prstGeom prst="rect">
            <a:avLst/>
          </a:prstGeom>
          <a:noFill/>
          <a:ln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54654" y="5025953"/>
            <a:ext cx="1654075" cy="106522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Карл Фридрих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герцог Шлезвиг-Гольштейн-Готторпский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689026" y="2216727"/>
            <a:ext cx="1654075" cy="126008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Д. Меншиков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генерал-фельдмаршал, президент           Военной коллегии, генерал-губернатор Санкт-Петербурга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780607" y="2220563"/>
            <a:ext cx="1654075" cy="126008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Ф. М. Апраксин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генерал-адмирал, президент          Адмиралтейств-коллегии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927220" y="2220563"/>
            <a:ext cx="1654075" cy="1260081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Г. И. Головкин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канцлер,         президент Коллегии иностранных дел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689026" y="5676142"/>
            <a:ext cx="1655999" cy="106522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П. А. Толстой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действительный тайный советник, начальник             Тайной канцелярии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925260" y="5684232"/>
            <a:ext cx="1662040" cy="105713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А. И. Остерман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 smtClean="0">
                <a:solidFill>
                  <a:schemeClr val="bg1"/>
                </a:solidFill>
              </a:rPr>
              <a:t> вице-канцлер,         президент        Коммерц-коллегии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786790" y="5675994"/>
            <a:ext cx="1656001" cy="1065374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Д. М. Голицын </a:t>
            </a:r>
            <a:r>
              <a:rPr lang="ru-RU" sz="11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100" dirty="0">
                <a:solidFill>
                  <a:schemeClr val="bg1"/>
                </a:solidFill>
              </a:rPr>
              <a:t>действительный </a:t>
            </a:r>
            <a:r>
              <a:rPr lang="ru-RU" sz="1100" dirty="0" smtClean="0">
                <a:solidFill>
                  <a:schemeClr val="bg1"/>
                </a:solidFill>
              </a:rPr>
              <a:t> тайный </a:t>
            </a:r>
            <a:r>
              <a:rPr lang="ru-RU" sz="1100" dirty="0">
                <a:solidFill>
                  <a:schemeClr val="bg1"/>
                </a:solidFill>
              </a:rPr>
              <a:t>советник, </a:t>
            </a:r>
            <a:r>
              <a:rPr lang="ru-RU" sz="1100" dirty="0" smtClean="0">
                <a:solidFill>
                  <a:schemeClr val="bg1"/>
                </a:solidFill>
              </a:rPr>
              <a:t>президент              Камер-коллегии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bliotekar.ru/rusRomanov/7.files/image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62"/>
          <a:stretch/>
        </p:blipFill>
        <p:spPr bwMode="auto">
          <a:xfrm>
            <a:off x="482111" y="917431"/>
            <a:ext cx="4119429" cy="49430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5797" y="332656"/>
            <a:ext cx="5962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Царствование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Петра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II </a:t>
            </a:r>
            <a:r>
              <a:rPr lang="en-US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1727–30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9732" y="5332458"/>
            <a:ext cx="4044919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Пётр </a:t>
            </a:r>
            <a:r>
              <a:rPr lang="en-US" sz="1800" b="1" dirty="0" smtClean="0">
                <a:solidFill>
                  <a:schemeClr val="bg1"/>
                </a:solidFill>
              </a:rPr>
              <a:t>II </a:t>
            </a:r>
            <a:r>
              <a:rPr lang="ru-RU" sz="1800" b="1" dirty="0" smtClean="0">
                <a:solidFill>
                  <a:schemeClr val="bg1"/>
                </a:solidFill>
              </a:rPr>
              <a:t>Алексеевич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[1</a:t>
            </a:r>
            <a:r>
              <a:rPr lang="ru-RU" sz="1800" b="1" dirty="0" smtClean="0">
                <a:solidFill>
                  <a:schemeClr val="bg1"/>
                </a:solidFill>
              </a:rPr>
              <a:t>715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30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67053" y="1124744"/>
            <a:ext cx="43411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события: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01448" y="1628800"/>
            <a:ext cx="4248473" cy="4428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1727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</a:p>
          <a:p>
            <a:pPr algn="l"/>
            <a:r>
              <a:rPr lang="ru-RU" sz="2400" b="1" i="1" dirty="0">
                <a:solidFill>
                  <a:srgbClr val="FFFF00"/>
                </a:solidFill>
              </a:rPr>
              <a:t>м</a:t>
            </a:r>
            <a:r>
              <a:rPr lang="ru-RU" sz="2400" b="1" i="1" dirty="0" smtClean="0">
                <a:solidFill>
                  <a:srgbClr val="FFFF00"/>
                </a:solidFill>
              </a:rPr>
              <a:t>ай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–</a:t>
            </a:r>
            <a:r>
              <a:rPr lang="ru-RU" sz="2400" dirty="0" smtClean="0"/>
              <a:t> вступление Петра </a:t>
            </a:r>
            <a:r>
              <a:rPr lang="en-US" sz="2400" dirty="0" smtClean="0"/>
              <a:t>II </a:t>
            </a:r>
            <a:r>
              <a:rPr lang="ru-RU" sz="2400" dirty="0" smtClean="0"/>
              <a:t>     на престол </a:t>
            </a:r>
            <a:r>
              <a:rPr lang="en-US" sz="2400" dirty="0" smtClean="0"/>
              <a:t>(</a:t>
            </a:r>
            <a:r>
              <a:rPr lang="ru-RU" sz="2400" dirty="0" smtClean="0"/>
              <a:t>по завещанию Екатерины </a:t>
            </a:r>
            <a:r>
              <a:rPr lang="en-US" sz="2400" dirty="0" smtClean="0"/>
              <a:t>I</a:t>
            </a:r>
            <a:r>
              <a:rPr lang="ru-RU" sz="2400" dirty="0" smtClean="0"/>
              <a:t>);</a:t>
            </a:r>
          </a:p>
          <a:p>
            <a:pPr algn="l"/>
            <a:endParaRPr lang="ru-RU" sz="800" dirty="0" smtClean="0"/>
          </a:p>
          <a:p>
            <a:pPr algn="l"/>
            <a:r>
              <a:rPr lang="ru-RU" sz="2400" b="1" i="1" dirty="0">
                <a:solidFill>
                  <a:srgbClr val="FFFF00"/>
                </a:solidFill>
              </a:rPr>
              <a:t>сентябрь</a:t>
            </a:r>
            <a:r>
              <a:rPr lang="ru-RU" sz="2400" b="1" i="1" dirty="0"/>
              <a:t> </a:t>
            </a:r>
            <a:r>
              <a:rPr lang="ru-RU" sz="2400" i="1" dirty="0"/>
              <a:t>–</a:t>
            </a:r>
            <a:r>
              <a:rPr lang="ru-RU" sz="2400" dirty="0"/>
              <a:t> 2-й </a:t>
            </a:r>
            <a:r>
              <a:rPr lang="ru-RU" sz="2400" dirty="0" smtClean="0"/>
              <a:t>дворцовый переворот: арест и ссылка регента А. Д. Меншикова;</a:t>
            </a:r>
          </a:p>
          <a:p>
            <a:pPr algn="l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b="1" dirty="0" smtClean="0">
                <a:solidFill>
                  <a:srgbClr val="FFFF00"/>
                </a:solidFill>
              </a:rPr>
              <a:t>1730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г. </a:t>
            </a:r>
            <a:r>
              <a:rPr lang="ru-RU" sz="2400" dirty="0" smtClean="0"/>
              <a:t>– смерть Петра </a:t>
            </a:r>
            <a:r>
              <a:rPr lang="en-US" sz="2400" dirty="0" smtClean="0"/>
              <a:t>II</a:t>
            </a:r>
            <a:r>
              <a:rPr lang="ru-RU" sz="2400" dirty="0" smtClean="0"/>
              <a:t>;</a:t>
            </a:r>
          </a:p>
          <a:p>
            <a:pPr algn="l"/>
            <a:r>
              <a:rPr lang="ru-RU" sz="2400" dirty="0"/>
              <a:t>с</a:t>
            </a:r>
            <a:r>
              <a:rPr lang="ru-RU" sz="2400" dirty="0" smtClean="0"/>
              <a:t>оставление «верховниками»</a:t>
            </a:r>
          </a:p>
          <a:p>
            <a:pPr algn="l"/>
            <a:r>
              <a:rPr lang="ru-RU" sz="2400" dirty="0" smtClean="0"/>
              <a:t>«Кондиций»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s-pb.in/images/stories/museums/menshi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/>
          <a:stretch/>
        </p:blipFill>
        <p:spPr bwMode="auto">
          <a:xfrm>
            <a:off x="1991555" y="260648"/>
            <a:ext cx="6667500" cy="38982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ontent.foto.mail.ru/mail/zinaida.kudinova/_blogs/i-200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9"/>
          <a:stretch/>
        </p:blipFill>
        <p:spPr bwMode="auto">
          <a:xfrm>
            <a:off x="3599091" y="2852936"/>
            <a:ext cx="5241125" cy="38914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9081" y="4010255"/>
            <a:ext cx="3133726" cy="266429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МЕНШИКОВ               </a:t>
            </a:r>
            <a:r>
              <a:rPr lang="ru-RU" sz="1700" dirty="0" smtClean="0">
                <a:solidFill>
                  <a:srgbClr val="FF0000"/>
                </a:solidFill>
              </a:rPr>
              <a:t>Александр Данилович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1673–1729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светлейший князь, генералиссимус.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Ближайший соратник            Петра </a:t>
            </a:r>
            <a:r>
              <a:rPr lang="en-US" sz="1600" dirty="0" smtClean="0">
                <a:solidFill>
                  <a:schemeClr val="bg1"/>
                </a:solidFill>
              </a:rPr>
              <a:t>I </a:t>
            </a:r>
            <a:r>
              <a:rPr lang="ru-RU" sz="1600" dirty="0" smtClean="0">
                <a:solidFill>
                  <a:schemeClr val="bg1"/>
                </a:solidFill>
              </a:rPr>
              <a:t> и Екатерины </a:t>
            </a:r>
            <a:r>
              <a:rPr lang="en-US" sz="1600" dirty="0" smtClean="0">
                <a:solidFill>
                  <a:schemeClr val="bg1"/>
                </a:solidFill>
              </a:rPr>
              <a:t>I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1727 г. регент при Петре </a:t>
            </a:r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Сослан в Берёзов (Сибирь)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1" y="6286190"/>
            <a:ext cx="4834111" cy="45817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800" i="1" dirty="0" smtClean="0">
                <a:solidFill>
                  <a:schemeClr val="tx1"/>
                </a:solidFill>
              </a:rPr>
              <a:t>Суриков В. И. Меншиков в Берёзове. 1883 </a:t>
            </a:r>
            <a:endParaRPr lang="ru-RU" sz="1800" i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upload.wikimedia.org/wikipedia/commons/e/e6/Retrato_de_Alexander_Menshikov_(1850)_(original_Carlo_B._Rastrelli)_por_Ivan_Vitali_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" r="5858" b="33129"/>
          <a:stretch/>
        </p:blipFill>
        <p:spPr bwMode="auto">
          <a:xfrm>
            <a:off x="445621" y="861039"/>
            <a:ext cx="3133726" cy="3149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amara-she.narod.ru/people/MenshikovaM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26" r="18416" b="33502"/>
          <a:stretch/>
        </p:blipFill>
        <p:spPr bwMode="auto">
          <a:xfrm>
            <a:off x="6012160" y="211312"/>
            <a:ext cx="3131841" cy="379894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547463" y="3009177"/>
            <a:ext cx="2232246" cy="695637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М. А. Меншикова –</a:t>
            </a:r>
            <a:endParaRPr lang="ru-RU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невеста Петра </a:t>
            </a:r>
            <a:r>
              <a:rPr lang="en-US" sz="1800" b="1" dirty="0" smtClean="0">
                <a:solidFill>
                  <a:schemeClr val="bg1"/>
                </a:solidFill>
              </a:rPr>
              <a:t>II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273" y="214806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Взлёт и падение А. Д. Меншикова</a:t>
            </a:r>
            <a:endParaRPr lang="ru-RU" sz="28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491479" y="2584075"/>
            <a:ext cx="3384777" cy="5632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Дворец А. Д. Меншикова в СПб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913" y="214806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Всесилие клана Долгоруковых</a:t>
            </a:r>
            <a:endParaRPr lang="ru-RU" sz="2800" dirty="0"/>
          </a:p>
        </p:txBody>
      </p:sp>
      <p:sp>
        <p:nvSpPr>
          <p:cNvPr id="6" name="Rectangle 15"/>
          <p:cNvSpPr>
            <a:spLocks noChangeAspect="1" noChangeArrowheads="1"/>
          </p:cNvSpPr>
          <p:nvPr/>
        </p:nvSpPr>
        <p:spPr bwMode="auto">
          <a:xfrm>
            <a:off x="1469520" y="1820987"/>
            <a:ext cx="1296704" cy="7179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Фёдор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князь, окольничий</a:t>
            </a:r>
            <a:endParaRPr lang="ru-RU" sz="1100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5"/>
          <p:cNvSpPr>
            <a:spLocks noChangeAspect="1" noChangeArrowheads="1"/>
          </p:cNvSpPr>
          <p:nvPr/>
        </p:nvSpPr>
        <p:spPr bwMode="auto">
          <a:xfrm>
            <a:off x="2297525" y="2787677"/>
            <a:ext cx="1291158" cy="110782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Григорий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</a:t>
            </a:r>
            <a:r>
              <a:rPr lang="ru-RU" sz="1100" dirty="0" smtClean="0">
                <a:solidFill>
                  <a:schemeClr val="bg1"/>
                </a:solidFill>
              </a:rPr>
              <a:t>нязь,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действительный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т</a:t>
            </a:r>
            <a:r>
              <a:rPr lang="ru-RU" sz="1100" dirty="0" smtClean="0">
                <a:solidFill>
                  <a:schemeClr val="bg1"/>
                </a:solidFill>
                <a:effectLst/>
              </a:rPr>
              <a:t>айный </a:t>
            </a:r>
            <a:r>
              <a:rPr lang="ru-RU" sz="1100" dirty="0" smtClean="0">
                <a:solidFill>
                  <a:schemeClr val="bg1"/>
                </a:solidFill>
              </a:rPr>
              <a:t>советник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5"/>
          <p:cNvSpPr>
            <a:spLocks noChangeAspect="1" noChangeArrowheads="1"/>
          </p:cNvSpPr>
          <p:nvPr/>
        </p:nvSpPr>
        <p:spPr bwMode="auto">
          <a:xfrm>
            <a:off x="404158" y="4123071"/>
            <a:ext cx="1656184" cy="110783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Василий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князь, действительный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тайный советник, член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Верховного тайного совета 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5"/>
          <p:cNvSpPr>
            <a:spLocks noChangeAspect="1" noChangeArrowheads="1"/>
          </p:cNvSpPr>
          <p:nvPr/>
        </p:nvSpPr>
        <p:spPr bwMode="auto">
          <a:xfrm>
            <a:off x="1293748" y="5530990"/>
            <a:ext cx="1283741" cy="111841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ван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</a:t>
            </a:r>
            <a:r>
              <a:rPr lang="ru-RU" sz="1100" dirty="0" smtClean="0">
                <a:solidFill>
                  <a:schemeClr val="bg1"/>
                </a:solidFill>
              </a:rPr>
              <a:t>нязь,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обер-камергер,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ф</a:t>
            </a:r>
            <a:r>
              <a:rPr lang="ru-RU" sz="1100" dirty="0" smtClean="0">
                <a:solidFill>
                  <a:schemeClr val="bg1"/>
                </a:solidFill>
                <a:effectLst/>
              </a:rPr>
              <a:t>аворит Петра </a:t>
            </a:r>
            <a:r>
              <a:rPr lang="en-US" sz="1100" dirty="0" smtClean="0">
                <a:solidFill>
                  <a:schemeClr val="bg1"/>
                </a:solidFill>
                <a:effectLst/>
              </a:rPr>
              <a:t>II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2881334" y="5530990"/>
            <a:ext cx="1296131" cy="111841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Екатерина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княжна,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н</a:t>
            </a:r>
            <a:r>
              <a:rPr lang="ru-RU" sz="1100" dirty="0" smtClean="0">
                <a:solidFill>
                  <a:schemeClr val="bg1"/>
                </a:solidFill>
              </a:rPr>
              <a:t>евеста </a:t>
            </a:r>
            <a:r>
              <a:rPr lang="ru-RU" sz="1100" dirty="0">
                <a:solidFill>
                  <a:schemeClr val="bg1"/>
                </a:solidFill>
              </a:rPr>
              <a:t>Петра </a:t>
            </a:r>
            <a:r>
              <a:rPr lang="en-US" sz="1100" dirty="0" smtClean="0">
                <a:solidFill>
                  <a:schemeClr val="bg1"/>
                </a:solidFill>
              </a:rPr>
              <a:t>II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5"/>
          <p:cNvSpPr>
            <a:spLocks noChangeAspect="1" noChangeArrowheads="1"/>
          </p:cNvSpPr>
          <p:nvPr/>
        </p:nvSpPr>
        <p:spPr bwMode="auto">
          <a:xfrm>
            <a:off x="3871545" y="2792048"/>
            <a:ext cx="1313588" cy="110782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Мария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княжна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>
            <a:off x="582810" y="2790212"/>
            <a:ext cx="1298880" cy="110782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Лука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</a:t>
            </a:r>
            <a:r>
              <a:rPr lang="ru-RU" sz="1100" dirty="0" smtClean="0">
                <a:solidFill>
                  <a:schemeClr val="bg1"/>
                </a:solidFill>
                <a:effectLst/>
              </a:rPr>
              <a:t>нязь,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воевода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5"/>
          <p:cNvSpPr>
            <a:spLocks noChangeAspect="1" noChangeArrowheads="1"/>
          </p:cNvSpPr>
          <p:nvPr/>
        </p:nvSpPr>
        <p:spPr bwMode="auto">
          <a:xfrm>
            <a:off x="3864881" y="1829261"/>
            <a:ext cx="1296704" cy="724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Иван</a:t>
            </a:r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sz="3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князь, боярин</a:t>
            </a:r>
            <a:endParaRPr lang="ru-RU" sz="1100" dirty="0"/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5"/>
          <p:cNvSpPr>
            <a:spLocks noChangeAspect="1" noChangeArrowheads="1"/>
          </p:cNvSpPr>
          <p:nvPr/>
        </p:nvSpPr>
        <p:spPr bwMode="auto">
          <a:xfrm>
            <a:off x="7308304" y="2792048"/>
            <a:ext cx="1656184" cy="1107829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Михаил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князь, генерал-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фельдмаршал, член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Верховного тайного </a:t>
            </a:r>
            <a:r>
              <a:rPr lang="ru-RU" sz="1100" dirty="0">
                <a:solidFill>
                  <a:schemeClr val="bg1"/>
                </a:solidFill>
              </a:rPr>
              <a:t>совета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3" name="Picture 54" descr="pikchyriki_ru-obruchalnye-kolca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07" y="3161591"/>
            <a:ext cx="3242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5"/>
          <p:cNvSpPr>
            <a:spLocks noChangeAspect="1" noChangeArrowheads="1"/>
          </p:cNvSpPr>
          <p:nvPr/>
        </p:nvSpPr>
        <p:spPr bwMode="auto">
          <a:xfrm>
            <a:off x="2881334" y="4123072"/>
            <a:ext cx="1656184" cy="11078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Долгоруков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Алексей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князь, действительный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тайный советник, </a:t>
            </a:r>
            <a:r>
              <a:rPr lang="ru-RU" sz="1100" dirty="0" smtClean="0">
                <a:solidFill>
                  <a:schemeClr val="bg1"/>
                </a:solidFill>
              </a:rPr>
              <a:t>член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Верховного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т</a:t>
            </a:r>
            <a:r>
              <a:rPr lang="ru-RU" sz="1100" dirty="0" smtClean="0">
                <a:solidFill>
                  <a:schemeClr val="bg1"/>
                </a:solidFill>
                <a:effectLst/>
              </a:rPr>
              <a:t>айного совета,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в</a:t>
            </a:r>
            <a:r>
              <a:rPr lang="ru-RU" sz="1100" dirty="0" smtClean="0">
                <a:solidFill>
                  <a:schemeClr val="bg1"/>
                </a:solidFill>
              </a:rPr>
              <a:t>оспитатель Петра </a:t>
            </a:r>
            <a:r>
              <a:rPr lang="en-US" sz="1100" dirty="0" smtClean="0">
                <a:solidFill>
                  <a:schemeClr val="bg1"/>
                </a:solidFill>
              </a:rPr>
              <a:t>II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>
            <a:off x="3709426" y="3521591"/>
            <a:ext cx="0" cy="601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23568" y="1549046"/>
            <a:ext cx="0" cy="151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Прямая со стрелкой 4096"/>
          <p:cNvCxnSpPr/>
          <p:nvPr/>
        </p:nvCxnSpPr>
        <p:spPr>
          <a:xfrm>
            <a:off x="7172672" y="1700962"/>
            <a:ext cx="0" cy="128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Прямая со стрелкой 4101"/>
          <p:cNvCxnSpPr>
            <a:endCxn id="17" idx="0"/>
          </p:cNvCxnSpPr>
          <p:nvPr/>
        </p:nvCxnSpPr>
        <p:spPr>
          <a:xfrm>
            <a:off x="4513233" y="1700808"/>
            <a:ext cx="0" cy="1284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Прямая со стрелкой 4105"/>
          <p:cNvCxnSpPr/>
          <p:nvPr/>
        </p:nvCxnSpPr>
        <p:spPr>
          <a:xfrm flipH="1">
            <a:off x="4488604" y="2553336"/>
            <a:ext cx="16883" cy="238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5"/>
          <p:cNvSpPr>
            <a:spLocks noChangeAspect="1" noChangeArrowheads="1"/>
          </p:cNvSpPr>
          <p:nvPr/>
        </p:nvSpPr>
        <p:spPr bwMode="auto">
          <a:xfrm>
            <a:off x="5364088" y="2787677"/>
            <a:ext cx="1656184" cy="1107829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Дмитрий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князь, действительный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тайный советник, член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Верховного тайного </a:t>
            </a:r>
            <a:r>
              <a:rPr lang="ru-RU" sz="1100" dirty="0">
                <a:solidFill>
                  <a:schemeClr val="bg1"/>
                </a:solidFill>
              </a:rPr>
              <a:t>совета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4" name="Rectangle 15"/>
          <p:cNvSpPr>
            <a:spLocks noChangeAspect="1" noChangeArrowheads="1"/>
          </p:cNvSpPr>
          <p:nvPr/>
        </p:nvSpPr>
        <p:spPr bwMode="auto">
          <a:xfrm>
            <a:off x="6524320" y="1829262"/>
            <a:ext cx="1296704" cy="72407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sz="1100" dirty="0">
              <a:solidFill>
                <a:schemeClr val="bg1"/>
              </a:solidFill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Михаил</a:t>
            </a:r>
          </a:p>
          <a:p>
            <a:pPr algn="ctr"/>
            <a:endParaRPr lang="ru-RU" sz="300" dirty="0">
              <a:solidFill>
                <a:schemeClr val="bg1"/>
              </a:solidFill>
              <a:effectLst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</a:t>
            </a:r>
            <a:r>
              <a:rPr lang="ru-RU" sz="1100" dirty="0" smtClean="0">
                <a:solidFill>
                  <a:schemeClr val="bg1"/>
                </a:solidFill>
                <a:effectLst/>
              </a:rPr>
              <a:t>нязь, боярин</a:t>
            </a:r>
            <a:endParaRPr lang="ru-RU" sz="1100" dirty="0">
              <a:solidFill>
                <a:schemeClr val="bg1"/>
              </a:solidFill>
              <a:effectLst/>
            </a:endParaRPr>
          </a:p>
          <a:p>
            <a:pPr algn="ctr"/>
            <a:endParaRPr lang="ru-RU" sz="1100" dirty="0">
              <a:solidFill>
                <a:schemeClr val="bg1"/>
              </a:solidFill>
              <a:effectLst/>
            </a:endParaRPr>
          </a:p>
          <a:p>
            <a:pPr algn="ctr"/>
            <a:endParaRPr lang="ru-RU" sz="1100" dirty="0">
              <a:solidFill>
                <a:schemeClr val="bg1"/>
              </a:solidFill>
              <a:effectLst/>
            </a:endParaRPr>
          </a:p>
          <a:p>
            <a:pPr algn="ctr"/>
            <a:endParaRPr lang="ru-RU" sz="11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4108" name="Прямая соединительная линия 4107"/>
          <p:cNvCxnSpPr/>
          <p:nvPr/>
        </p:nvCxnSpPr>
        <p:spPr>
          <a:xfrm flipV="1">
            <a:off x="4505487" y="1700808"/>
            <a:ext cx="2667185" cy="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5"/>
          <p:cNvSpPr>
            <a:spLocks noChangeAspect="1" noChangeArrowheads="1"/>
          </p:cNvSpPr>
          <p:nvPr/>
        </p:nvSpPr>
        <p:spPr bwMode="auto">
          <a:xfrm>
            <a:off x="5180091" y="835703"/>
            <a:ext cx="1296704" cy="7240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endParaRPr lang="ru-RU" dirty="0" smtClean="0">
              <a:solidFill>
                <a:schemeClr val="tx1"/>
              </a:solidFill>
              <a:effectLst/>
            </a:endParaRPr>
          </a:p>
          <a:p>
            <a:pPr algn="ctr"/>
            <a:endParaRPr lang="ru-RU" dirty="0"/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Голицын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Андрей</a:t>
            </a:r>
          </a:p>
          <a:p>
            <a:pPr algn="ctr"/>
            <a:endParaRPr lang="ru-RU" sz="300" dirty="0" smtClean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к</a:t>
            </a:r>
            <a:r>
              <a:rPr lang="ru-RU" sz="1100" dirty="0" smtClean="0">
                <a:solidFill>
                  <a:schemeClr val="bg1"/>
                </a:solidFill>
              </a:rPr>
              <a:t>нязь, боярин</a:t>
            </a:r>
            <a:endParaRPr lang="ru-RU" sz="1100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111" name="Прямая соединительная линия 4110"/>
          <p:cNvCxnSpPr>
            <a:stCxn id="44" idx="2"/>
          </p:cNvCxnSpPr>
          <p:nvPr/>
        </p:nvCxnSpPr>
        <p:spPr>
          <a:xfrm>
            <a:off x="7172672" y="2553336"/>
            <a:ext cx="0" cy="119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6" name="Прямая соединительная линия 4115"/>
          <p:cNvCxnSpPr/>
          <p:nvPr/>
        </p:nvCxnSpPr>
        <p:spPr>
          <a:xfrm>
            <a:off x="6192180" y="2672692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8" name="Прямая со стрелкой 4117"/>
          <p:cNvCxnSpPr>
            <a:endCxn id="43" idx="0"/>
          </p:cNvCxnSpPr>
          <p:nvPr/>
        </p:nvCxnSpPr>
        <p:spPr>
          <a:xfrm>
            <a:off x="6192180" y="2672692"/>
            <a:ext cx="0" cy="114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Прямая со стрелкой 4119"/>
          <p:cNvCxnSpPr>
            <a:stCxn id="20" idx="0"/>
            <a:endCxn id="20" idx="0"/>
          </p:cNvCxnSpPr>
          <p:nvPr/>
        </p:nvCxnSpPr>
        <p:spPr>
          <a:xfrm>
            <a:off x="8136396" y="2792048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2" name="Прямая со стрелкой 4121"/>
          <p:cNvCxnSpPr>
            <a:endCxn id="20" idx="0"/>
          </p:cNvCxnSpPr>
          <p:nvPr/>
        </p:nvCxnSpPr>
        <p:spPr>
          <a:xfrm>
            <a:off x="8136396" y="2672692"/>
            <a:ext cx="0" cy="119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6" name="Прямая со стрелкой 4125"/>
          <p:cNvCxnSpPr>
            <a:stCxn id="14" idx="2"/>
          </p:cNvCxnSpPr>
          <p:nvPr/>
        </p:nvCxnSpPr>
        <p:spPr>
          <a:xfrm>
            <a:off x="1232250" y="3898041"/>
            <a:ext cx="0" cy="225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2"/>
          </p:cNvCxnSpPr>
          <p:nvPr/>
        </p:nvCxnSpPr>
        <p:spPr>
          <a:xfrm>
            <a:off x="2117872" y="2538915"/>
            <a:ext cx="0" cy="133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32250" y="2672692"/>
            <a:ext cx="1710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4" idx="0"/>
          </p:cNvCxnSpPr>
          <p:nvPr/>
        </p:nvCxnSpPr>
        <p:spPr>
          <a:xfrm>
            <a:off x="1232250" y="2672692"/>
            <a:ext cx="0" cy="1175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952940" y="2677063"/>
            <a:ext cx="0" cy="114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976852" y="5338063"/>
            <a:ext cx="1552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987018" y="5338063"/>
            <a:ext cx="0" cy="217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File:Ivan Alexeievich Dolgorouk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t="8256" r="24347" b="36380"/>
          <a:stretch/>
        </p:blipFill>
        <p:spPr bwMode="auto">
          <a:xfrm>
            <a:off x="416703" y="5544844"/>
            <a:ext cx="864128" cy="11078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://hram-podmoklovo.ru/data/2012/11/07/1234569121/Dolgorukaya%20Ekaterina%20Alekseev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7307" r="14821" b="21004"/>
          <a:stretch/>
        </p:blipFill>
        <p:spPr bwMode="auto">
          <a:xfrm>
            <a:off x="4177465" y="5535799"/>
            <a:ext cx="864000" cy="110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 стрелкой 61"/>
          <p:cNvCxnSpPr/>
          <p:nvPr/>
        </p:nvCxnSpPr>
        <p:spPr>
          <a:xfrm>
            <a:off x="3547307" y="5230903"/>
            <a:ext cx="0" cy="313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8" name="Picture 8" descr="File:SerovElizabethDepartingOnAHu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3" y="4132675"/>
            <a:ext cx="223392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Подзаголовок 2"/>
          <p:cNvSpPr txBox="1">
            <a:spLocks/>
          </p:cNvSpPr>
          <p:nvPr/>
        </p:nvSpPr>
        <p:spPr>
          <a:xfrm rot="20779598">
            <a:off x="6565902" y="5289417"/>
            <a:ext cx="2507731" cy="114154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Серов В. А. Выезд императора Петра </a:t>
            </a:r>
            <a:r>
              <a:rPr lang="en-US" sz="1600" i="1" dirty="0" smtClean="0">
                <a:solidFill>
                  <a:schemeClr val="tx1"/>
                </a:solidFill>
              </a:rPr>
              <a:t>II </a:t>
            </a:r>
            <a:r>
              <a:rPr lang="ru-RU" sz="1600" i="1" dirty="0" smtClean="0">
                <a:solidFill>
                  <a:schemeClr val="tx1"/>
                </a:solidFill>
              </a:rPr>
              <a:t>цесаревны Елизаветы Петровны на охоту. 1900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29" name="Picture 10" descr="http://www.svrt.ru/geraldica/img/dolgorukov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" y="929261"/>
            <a:ext cx="153786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Подзаголовок 2"/>
          <p:cNvSpPr txBox="1">
            <a:spLocks/>
          </p:cNvSpPr>
          <p:nvPr/>
        </p:nvSpPr>
        <p:spPr>
          <a:xfrm>
            <a:off x="1280832" y="1192843"/>
            <a:ext cx="1672108" cy="57219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Рюриковичи</a:t>
            </a:r>
            <a:endParaRPr lang="ru-RU" sz="1600" i="1" dirty="0">
              <a:solidFill>
                <a:schemeClr val="bg1"/>
              </a:solidFill>
            </a:endParaRPr>
          </a:p>
        </p:txBody>
      </p:sp>
      <p:cxnSp>
        <p:nvCxnSpPr>
          <p:cNvPr id="4131" name="Прямая со стрелкой 4130"/>
          <p:cNvCxnSpPr>
            <a:endCxn id="6" idx="0"/>
          </p:cNvCxnSpPr>
          <p:nvPr/>
        </p:nvCxnSpPr>
        <p:spPr>
          <a:xfrm>
            <a:off x="2117872" y="1624927"/>
            <a:ext cx="0" cy="196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одзаголовок 2"/>
          <p:cNvSpPr txBox="1">
            <a:spLocks/>
          </p:cNvSpPr>
          <p:nvPr/>
        </p:nvSpPr>
        <p:spPr>
          <a:xfrm>
            <a:off x="6660232" y="906747"/>
            <a:ext cx="1672108" cy="57219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100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Гедиминовичи</a:t>
            </a:r>
            <a:endParaRPr lang="ru-RU" sz="1600" i="1" dirty="0">
              <a:solidFill>
                <a:schemeClr val="bg1"/>
              </a:solidFill>
            </a:endParaRPr>
          </a:p>
        </p:txBody>
      </p:sp>
      <p:cxnSp>
        <p:nvCxnSpPr>
          <p:cNvPr id="4134" name="Прямая со стрелкой 4133"/>
          <p:cNvCxnSpPr/>
          <p:nvPr/>
        </p:nvCxnSpPr>
        <p:spPr>
          <a:xfrm flipH="1">
            <a:off x="6476795" y="1192842"/>
            <a:ext cx="327453" cy="4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1063</Words>
  <Application>Microsoft Office PowerPoint</Application>
  <PresentationFormat>Экран (4:3)</PresentationFormat>
  <Paragraphs>448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Царствование Екатерины I [1725–27]</vt:lpstr>
      <vt:lpstr>Состав Верховного тайного совета в 1726 г.</vt:lpstr>
      <vt:lpstr>Презентация PowerPoint</vt:lpstr>
      <vt:lpstr>Презентация PowerPoint</vt:lpstr>
      <vt:lpstr>Презентация PowerPoint</vt:lpstr>
      <vt:lpstr>Состав Верховного тайного совета в 1730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404</cp:revision>
  <dcterms:created xsi:type="dcterms:W3CDTF">2013-11-10T17:34:13Z</dcterms:created>
  <dcterms:modified xsi:type="dcterms:W3CDTF">2013-11-17T19:27:11Z</dcterms:modified>
</cp:coreProperties>
</file>